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  <p:sldMasterId id="2147483669" r:id="rId5"/>
  </p:sldMasterIdLst>
  <p:notesMasterIdLst>
    <p:notesMasterId r:id="rId18"/>
  </p:notesMasterIdLst>
  <p:handoutMasterIdLst>
    <p:handoutMasterId r:id="rId19"/>
  </p:handoutMasterIdLst>
  <p:sldIdLst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es-mx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38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E893797-EE64-4E59-BC31-94D12100EF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FCFEBA9-0D6A-4728-B527-C4AC84E0EC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24B3A1-AF3E-4DC8-A76A-5BFEE6A3BD29}" type="datetime1">
              <a:rPr lang="es-MX" smtClean="0"/>
              <a:t>30/12/2025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EE9ECE5-E665-43A1-A312-792B00D00E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D6248A-6F1A-416E-852D-EA2E1D39BD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A7A70-9B3A-4F86-AF1A-AC4D13738A3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57722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FBBDC2-6432-456D-910D-FD3CF00D3FC5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5990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8293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3" y="80962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ED0C927-2D3D-4426-ACBA-74549150C80E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3164463" y="6467475"/>
            <a:ext cx="5124886" cy="365125"/>
          </a:xfrm>
        </p:spPr>
        <p:txBody>
          <a:bodyPr rtlCol="0"/>
          <a:lstStyle>
            <a:lvl1pPr>
              <a:defRPr sz="1200"/>
            </a:lvl1pPr>
          </a:lstStyle>
          <a:p>
            <a:pPr algn="ctr"/>
            <a:r>
              <a:rPr lang="es-MX" dirty="0"/>
              <a:t>Sara Cantú Casas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MX" noProof="0"/>
              <a:t>Haz clic en el ícono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78B93B-B889-4201-92AE-EC516A76EBC3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5522DF-6B3A-4CC2-B493-EA2027A24384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F90D6D-1A50-46E2-AE45-DD885DC5F5AC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MX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MX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60FB3D-2A67-41E4-B579-6A591371A695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7352F3-EDE1-41D6-B79B-4D4CBD54AAD8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MX" noProof="0"/>
              <a:t>Haz clic en el ícono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MX" noProof="0"/>
              <a:t>Haz clic en el ícono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MX" noProof="0"/>
              <a:t>Haz clic en el ícono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49489A-FA1D-41C9-81E7-32E60B23085A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F039AD-E944-431D-A1D2-B4790C1D6DE2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87BB34-0A99-47D8-838D-B41A7D0EAE2B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AFF0DC-6A85-F913-DE7C-C5E5FB8F7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9B0FE-F610-B037-5FF2-2E3DA7973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34E048-B2AE-FD5B-DC84-DD311593C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37595A-E18A-C77B-9110-20651449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2D3B2E-C1F5-B4F2-1063-5C4A32C51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215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B684AC-5BEF-FB0A-C235-0A030258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FC6E74-6DBE-3B8F-0C52-2B839D9CC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75B6E8-7467-BA57-E500-E45C5CE13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83D183-79A9-0C79-05C6-BC5ED2657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B9B98D-7D02-8258-6146-B6E023173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544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F9A86-D1E0-4C11-ADC4-574DD73E751D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E9223B-A259-6320-D3EE-128B8EFFF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B3464B-F444-F7AC-6F94-CF155FA3D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12AEA6-176D-621C-F579-0E24FA1A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F47855-5C25-BB92-973E-AD97E352B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205ACA-7892-4C53-B2CA-B3129326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47126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CC8FE-6B75-2F16-D8A1-85E55258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FDE8D9-D47B-1F14-2DC4-769D2CB633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F9B3BD0-3959-2E0A-377D-9F7A2DCD4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C256D2-4212-E2E1-A85E-899EC078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79DD612-C49B-922F-0331-3009F9FEE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4E0DE98-BC19-B365-24F8-650375D79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96214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18C35-02CA-A023-28E2-7A8B861D9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DF6AA6-512C-6A71-9DCE-A354A811D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202264-3832-3611-CD5B-72F7C1780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FF4A457-1CF3-FF95-D089-E5E6890B11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AF99AB-720C-B6C5-5500-5478F19EA8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BF66003-E519-0D6B-A49C-BC241495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F8D9FDE-C668-11EA-8DD3-0D3E65C0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D767828-E3F6-63E9-F335-AD3718F4D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10358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F8F1C-060E-CF45-0A93-68644EE2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77D993F-F2D0-DAEE-605F-381C9EED4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0AD380A-8803-653E-CD42-F14C5EDB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CE18BB4-22D3-B66F-48DD-6E9882418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51239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34C2D8D-099A-5A01-3A3D-E9B3FAEEB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7961FF4-8024-6E4A-4281-1A3D3A72F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B4CEFA0-6345-98DF-81E6-D76B1E6EE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53085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B992F7-44CF-F612-3582-3FD2EB83A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8482C7-2360-5D2F-3819-552CC55AE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9F9D61-ECAA-DE5D-FFF4-7FAFED806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4BAE7D-9C8C-065E-1E20-7903335E2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7DB070-5189-4F96-DF1E-3C914D778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51DE23-49B9-E0FC-4461-D3115B228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69093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5A405-7E6C-D9BA-9F74-FDF55149F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221296C-0001-CE23-BD3C-CE89E7B442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CFBC09-DD90-9ECA-C88A-4E4566896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7B4F47-F88A-3FD7-6827-DC05FD2B2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067B960-0FD8-3EFA-2182-94410652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6551FD-99DB-9EED-629A-F8F0F3DB0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46358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8C5D1A-44F3-B932-B184-D769FE330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A4A67A-81D0-8D29-BA5E-73E103FB0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468D8C-3C7F-BEB2-3775-B4490FF31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D3CBCC-0BE7-8CDA-ACD7-7335EFE9D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1C45ED-FE62-54F2-F72C-06B1CF741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26383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25BDA1-BA58-2AFB-10CF-8A18432F65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95AAE9-2B2D-75DF-089E-273637E1F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0F0A1F-F606-3B09-D6E8-D91F6E2FD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BA58D9-713A-A588-32F1-FE36475A5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DBB62-71D0-EE7E-ED95-99F68D51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9568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1AB34F-38B2-48B2-97BD-2573DA5B5981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6C1CA9-B6AF-4187-B8FE-AA81E3FB3DF9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A0BDE1-F3B2-4EF5-9781-6C0102906A05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562C7B-7A99-42A4-9DFD-EBECEBE64F26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7046DB-4F0D-44EC-89AC-77CDFDEA32EC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0600C8-2A8E-4A88-B9E5-D3AC0A0079F8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ícono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6215A5-27B6-4C9C-A08A-956649E7E87E}" type="datetime1">
              <a:rPr lang="es-MX" noProof="0" smtClean="0"/>
              <a:t>30/12/2025</a:t>
            </a:fld>
            <a:endParaRPr lang="es-MX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MX" noProof="0" smtClean="0"/>
              <a:t>‹Nº›</a:t>
            </a:fld>
            <a:endParaRPr lang="es-MX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MX"/>
              </a:p>
            </p:txBody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MX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3AEA2FD-B8B6-4B9E-9433-FA188573DA4A}" type="datetime1">
              <a:rPr lang="es-MX" noProof="0" smtClean="0"/>
              <a:t>30/12/2025</a:t>
            </a:fld>
            <a:endParaRPr lang="es-MX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2652063" y="643702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MX" dirty="0"/>
              <a:t>Sara Cantú Casas</a:t>
            </a:r>
            <a:endParaRPr lang="es-MX" sz="120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50960" y="6478588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2DE5536-8B1E-157C-35FB-E78B39273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FD8AD3-DA10-9273-80F9-B5BDA2515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267C493-0FD9-79C2-DA32-D94030178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DD0CC2-10DF-42A0-BCE5-BB7BD5AE6321}" type="datetimeFigureOut">
              <a:rPr lang="es-MX" smtClean="0"/>
              <a:t>30/12/2025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54E5CE-B6B9-2BE8-7A26-65462737DA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E05EDC-B648-64AF-1E7F-9C28AD98A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49F204-2B64-4FC2-8417-CE16AB4B76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4368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sarahouses/proyecto_telecomx2?utm_source=chatgpt.com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MX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MX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MX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s-MX" dirty="0"/>
              <a:t>Prevención de Evasión (CHURN)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MX" dirty="0"/>
              <a:t>SERVICIÓ DE TELECOMUNICACIÓNES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65F8BFC-6E3C-88F0-E478-DCE93612D7CF}"/>
              </a:ext>
            </a:extLst>
          </p:cNvPr>
          <p:cNvSpPr txBox="1"/>
          <p:nvPr/>
        </p:nvSpPr>
        <p:spPr>
          <a:xfrm>
            <a:off x="4460264" y="4078552"/>
            <a:ext cx="3267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Sara Cantú Casas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881985-03C3-BA99-BBBB-711794B44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531" y="1640404"/>
            <a:ext cx="9905998" cy="1478570"/>
          </a:xfrm>
        </p:spPr>
        <p:txBody>
          <a:bodyPr/>
          <a:lstStyle/>
          <a:p>
            <a:pPr algn="ctr"/>
            <a:r>
              <a:rPr lang="es-MX" b="1" dirty="0"/>
              <a:t>Recomendaciones de negocio</a:t>
            </a:r>
          </a:p>
        </p:txBody>
      </p:sp>
      <p:pic>
        <p:nvPicPr>
          <p:cNvPr id="7170" name="Picture 2" descr="Incremento de ventas - Iconos gratis de negocio">
            <a:extLst>
              <a:ext uri="{FF2B5EF4-FFF2-40B4-BE49-F238E27FC236}">
                <a16:creationId xmlns:a16="http://schemas.microsoft.com/office/drawing/2014/main" id="{1BF80F1B-0E4C-5114-A908-0F5D75FB1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398" y="3118974"/>
            <a:ext cx="2769203" cy="276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531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C1E2E87-CF69-5CDF-9021-CE6731816A91}"/>
              </a:ext>
            </a:extLst>
          </p:cNvPr>
          <p:cNvSpPr txBox="1"/>
          <p:nvPr/>
        </p:nvSpPr>
        <p:spPr>
          <a:xfrm>
            <a:off x="1161738" y="640034"/>
            <a:ext cx="1120514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s-MX" b="1" i="0" dirty="0">
                <a:effectLst/>
                <a:latin typeface="Google Sans Text"/>
              </a:rPr>
              <a:t>Clientes nuevos (</a:t>
            </a:r>
            <a:r>
              <a:rPr lang="es-MX" b="1" i="0" dirty="0" err="1">
                <a:effectLst/>
                <a:latin typeface="Google Sans Text"/>
              </a:rPr>
              <a:t>tenure</a:t>
            </a:r>
            <a:r>
              <a:rPr lang="es-MX" b="1" i="0" dirty="0">
                <a:effectLst/>
                <a:latin typeface="Google Sans Text"/>
              </a:rPr>
              <a:t> bajo)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Programas de </a:t>
            </a:r>
            <a:r>
              <a:rPr lang="es-MX" b="1" i="0" dirty="0" err="1">
                <a:effectLst/>
                <a:latin typeface="Google Sans Text"/>
              </a:rPr>
              <a:t>onboarding</a:t>
            </a:r>
            <a:r>
              <a:rPr lang="es-MX" b="1" i="0" dirty="0">
                <a:effectLst/>
                <a:latin typeface="Google Sans Text"/>
              </a:rPr>
              <a:t> intensivo</a:t>
            </a:r>
            <a:r>
              <a:rPr lang="es-MX" b="0" i="0" dirty="0">
                <a:effectLst/>
                <a:latin typeface="Google Sans Text"/>
              </a:rPr>
              <a:t> durante los primeros 60–90 días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Seguimiento proactivo y activación temprana de soporte</a:t>
            </a:r>
          </a:p>
          <a:p>
            <a:pPr algn="l">
              <a:buFont typeface="+mj-lt"/>
              <a:buAutoNum type="arabicPeriod"/>
            </a:pPr>
            <a:r>
              <a:rPr lang="es-MX" b="1" i="0" dirty="0">
                <a:effectLst/>
                <a:latin typeface="Google Sans Text"/>
              </a:rPr>
              <a:t>Sensibilidad al precio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Ofertas de </a:t>
            </a:r>
            <a:r>
              <a:rPr lang="es-MX" b="1" i="0" dirty="0" err="1">
                <a:effectLst/>
                <a:latin typeface="Google Sans Text"/>
              </a:rPr>
              <a:t>downgrade</a:t>
            </a:r>
            <a:r>
              <a:rPr lang="es-MX" b="0" i="0" dirty="0">
                <a:effectLst/>
                <a:latin typeface="Google Sans Text"/>
              </a:rPr>
              <a:t>, </a:t>
            </a:r>
            <a:r>
              <a:rPr lang="es-MX" b="0" i="0" dirty="0" err="1">
                <a:effectLst/>
                <a:latin typeface="Google Sans Text"/>
              </a:rPr>
              <a:t>bundles</a:t>
            </a:r>
            <a:r>
              <a:rPr lang="es-MX" b="0" i="0" dirty="0">
                <a:effectLst/>
                <a:latin typeface="Google Sans Text"/>
              </a:rPr>
              <a:t> o descuentos temporales para clientes con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1" i="0" dirty="0" err="1">
                <a:effectLst/>
                <a:latin typeface="Google Sans Text"/>
              </a:rPr>
              <a:t>Charges.Monthly</a:t>
            </a:r>
            <a:r>
              <a:rPr lang="es-MX" b="1" i="0" dirty="0">
                <a:effectLst/>
                <a:latin typeface="Google Sans Text"/>
              </a:rPr>
              <a:t> altos</a:t>
            </a:r>
            <a:r>
              <a:rPr lang="es-MX" b="0" i="0" dirty="0">
                <a:effectLst/>
                <a:latin typeface="Google Sans Text"/>
              </a:rPr>
              <a:t>, especialmente en </a:t>
            </a:r>
            <a:r>
              <a:rPr lang="es-MX" b="1" i="0" dirty="0">
                <a:effectLst/>
                <a:latin typeface="Google Sans Text"/>
              </a:rPr>
              <a:t>fibra óptica + </a:t>
            </a:r>
            <a:r>
              <a:rPr lang="es-MX" b="1" i="0" dirty="0" err="1">
                <a:effectLst/>
                <a:latin typeface="Google Sans Text"/>
              </a:rPr>
              <a:t>tenure</a:t>
            </a:r>
            <a:r>
              <a:rPr lang="es-MX" b="1" i="0" dirty="0">
                <a:effectLst/>
                <a:latin typeface="Google Sans Text"/>
              </a:rPr>
              <a:t> bajo</a:t>
            </a:r>
            <a:endParaRPr lang="es-MX" b="0" i="0" dirty="0">
              <a:effectLst/>
              <a:latin typeface="Google Sans Text"/>
            </a:endParaRPr>
          </a:p>
          <a:p>
            <a:pPr algn="l">
              <a:buFont typeface="+mj-lt"/>
              <a:buAutoNum type="arabicPeriod"/>
            </a:pPr>
            <a:r>
              <a:rPr lang="es-MX" b="1" i="0" dirty="0">
                <a:effectLst/>
                <a:latin typeface="Google Sans Text"/>
              </a:rPr>
              <a:t>Migración de contratos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Incentivar el paso de </a:t>
            </a:r>
            <a:r>
              <a:rPr lang="es-MX" b="1" i="0" dirty="0">
                <a:effectLst/>
                <a:latin typeface="Google Sans Text"/>
              </a:rPr>
              <a:t>mes a mes → anual/bianual</a:t>
            </a:r>
            <a:r>
              <a:rPr lang="es-MX" b="0" i="0" dirty="0">
                <a:effectLst/>
                <a:latin typeface="Google Sans Text"/>
              </a:rPr>
              <a:t> mediante beneficios tangibles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0" i="0" dirty="0">
                <a:effectLst/>
                <a:latin typeface="Google Sans Text"/>
              </a:rPr>
              <a:t>(descuentos, meses gratis, </a:t>
            </a:r>
            <a:r>
              <a:rPr lang="es-MX" b="0" i="0" dirty="0" err="1">
                <a:effectLst/>
                <a:latin typeface="Google Sans Text"/>
              </a:rPr>
              <a:t>upgrades</a:t>
            </a:r>
            <a:r>
              <a:rPr lang="es-MX" b="0" i="0" dirty="0">
                <a:effectLst/>
                <a:latin typeface="Google Sans Text"/>
              </a:rPr>
              <a:t>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B603789-48A4-A546-C4DF-3DB53F2A1C8E}"/>
              </a:ext>
            </a:extLst>
          </p:cNvPr>
          <p:cNvSpPr txBox="1"/>
          <p:nvPr/>
        </p:nvSpPr>
        <p:spPr>
          <a:xfrm>
            <a:off x="1161738" y="3225357"/>
            <a:ext cx="84319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b="1" i="0" dirty="0">
                <a:effectLst/>
                <a:latin typeface="Google Sans Text"/>
              </a:rPr>
              <a:t>4. Soporte y seguridad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Promoción temprana de </a:t>
            </a:r>
            <a:r>
              <a:rPr lang="es-MX" b="1" i="0" dirty="0" err="1">
                <a:effectLst/>
                <a:latin typeface="Google Sans Text"/>
              </a:rPr>
              <a:t>TechSupport</a:t>
            </a:r>
            <a:r>
              <a:rPr lang="es-MX" b="0" i="0" dirty="0">
                <a:effectLst/>
                <a:latin typeface="Google Sans Text"/>
              </a:rPr>
              <a:t> y </a:t>
            </a:r>
            <a:r>
              <a:rPr lang="es-MX" b="1" i="0" dirty="0" err="1">
                <a:effectLst/>
                <a:latin typeface="Google Sans Text"/>
              </a:rPr>
              <a:t>OnlineSecurity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0" i="0" dirty="0">
                <a:effectLst/>
                <a:latin typeface="Google Sans Text"/>
              </a:rPr>
              <a:t>como mecanismos de retención preventiva</a:t>
            </a:r>
          </a:p>
          <a:p>
            <a:pPr algn="l"/>
            <a:r>
              <a:rPr lang="es-MX" b="1" i="0" dirty="0">
                <a:effectLst/>
                <a:latin typeface="Google Sans Text"/>
              </a:rPr>
              <a:t>5. Métodos de pago y facturación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Incentivar el cambio de </a:t>
            </a:r>
            <a:r>
              <a:rPr lang="es-MX" b="1" i="0" dirty="0">
                <a:effectLst/>
                <a:latin typeface="Google Sans Text"/>
              </a:rPr>
              <a:t>Electronic </a:t>
            </a:r>
            <a:r>
              <a:rPr lang="es-MX" b="1" i="0" dirty="0" err="1">
                <a:effectLst/>
                <a:latin typeface="Google Sans Text"/>
              </a:rPr>
              <a:t>check</a:t>
            </a:r>
            <a:r>
              <a:rPr lang="es-MX" b="1" i="0" dirty="0">
                <a:effectLst/>
                <a:latin typeface="Google Sans Text"/>
              </a:rPr>
              <a:t> → pagos automáticos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Mejorar la </a:t>
            </a:r>
            <a:r>
              <a:rPr lang="es-MX" b="1" i="0" dirty="0">
                <a:effectLst/>
                <a:latin typeface="Google Sans Text"/>
              </a:rPr>
              <a:t>experiencia de facturación digital</a:t>
            </a:r>
            <a:r>
              <a:rPr lang="es-MX" b="0" i="0" dirty="0">
                <a:effectLst/>
                <a:latin typeface="Google Sans Text"/>
              </a:rPr>
              <a:t> y los recordatorios de pago</a:t>
            </a:r>
          </a:p>
          <a:p>
            <a:pPr algn="l"/>
            <a:r>
              <a:rPr lang="es-MX" b="1" i="0" dirty="0">
                <a:effectLst/>
                <a:latin typeface="Google Sans Text"/>
              </a:rPr>
              <a:t>6. Uso operativo del modelo</a:t>
            </a:r>
            <a:endParaRPr lang="es-MX" b="0" i="0" dirty="0">
              <a:effectLst/>
              <a:latin typeface="Google Sans Tex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MX" b="0" i="0" dirty="0">
                <a:effectLst/>
                <a:latin typeface="Google Sans Text"/>
              </a:rPr>
              <a:t>Ajustar el </a:t>
            </a:r>
            <a:r>
              <a:rPr lang="es-MX" b="1" i="0" dirty="0" err="1">
                <a:effectLst/>
                <a:latin typeface="Google Sans Text"/>
              </a:rPr>
              <a:t>threshold</a:t>
            </a:r>
            <a:r>
              <a:rPr lang="es-MX" b="1" i="0" dirty="0">
                <a:effectLst/>
                <a:latin typeface="Google Sans Text"/>
              </a:rPr>
              <a:t> de decisión</a:t>
            </a:r>
            <a:r>
              <a:rPr lang="es-MX" b="0" i="0" dirty="0">
                <a:effectLst/>
                <a:latin typeface="Google Sans Text"/>
              </a:rPr>
              <a:t> según presupuesto y capacidad operativa,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0" i="0" dirty="0">
                <a:effectLst/>
                <a:latin typeface="Google Sans Text"/>
              </a:rPr>
              <a:t>priorizando </a:t>
            </a:r>
            <a:r>
              <a:rPr lang="es-MX" b="0" i="1" dirty="0" err="1">
                <a:effectLst/>
                <a:latin typeface="Google Sans Text"/>
              </a:rPr>
              <a:t>recall</a:t>
            </a:r>
            <a:r>
              <a:rPr lang="es-MX" b="0" i="0" dirty="0">
                <a:effectLst/>
                <a:latin typeface="Google Sans Text"/>
              </a:rPr>
              <a:t> cuando el objetivo sea minimizar la pérdida de clientes</a:t>
            </a:r>
            <a:r>
              <a:rPr lang="es-MX" b="0" i="0" dirty="0">
                <a:solidFill>
                  <a:srgbClr val="1F1F1F"/>
                </a:solidFill>
                <a:effectLst/>
                <a:latin typeface="Google Sans Tex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2604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36D094-A1E8-60E5-61B7-C071BBCC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CIERRE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B374032-EDFD-EAE2-387B-B74E9F440D4B}"/>
              </a:ext>
            </a:extLst>
          </p:cNvPr>
          <p:cNvSpPr txBox="1"/>
          <p:nvPr/>
        </p:nvSpPr>
        <p:spPr>
          <a:xfrm>
            <a:off x="1516166" y="1983938"/>
            <a:ext cx="915649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MX" b="0" i="0" dirty="0">
                <a:effectLst/>
                <a:latin typeface="Google Sans Text"/>
              </a:rPr>
              <a:t>El análisis muestra que los principales motores del </a:t>
            </a:r>
            <a:r>
              <a:rPr lang="es-MX" b="0" i="0" dirty="0" err="1">
                <a:effectLst/>
                <a:latin typeface="Google Sans Text"/>
              </a:rPr>
              <a:t>churn</a:t>
            </a:r>
            <a:r>
              <a:rPr lang="es-MX" b="0" i="0" dirty="0">
                <a:effectLst/>
                <a:latin typeface="Google Sans Text"/>
              </a:rPr>
              <a:t> en este </a:t>
            </a:r>
            <a:r>
              <a:rPr lang="es-MX" b="0" i="0" dirty="0" err="1">
                <a:effectLst/>
                <a:latin typeface="Google Sans Text"/>
              </a:rPr>
              <a:t>dataset</a:t>
            </a:r>
            <a:r>
              <a:rPr lang="es-MX" b="0" i="0" dirty="0">
                <a:effectLst/>
                <a:latin typeface="Google Sans Text"/>
              </a:rPr>
              <a:t> son la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1" i="0" dirty="0">
                <a:effectLst/>
                <a:latin typeface="Google Sans Text"/>
              </a:rPr>
              <a:t>antigüedad del cliente</a:t>
            </a:r>
            <a:r>
              <a:rPr lang="es-MX" b="0" i="0" dirty="0">
                <a:effectLst/>
                <a:latin typeface="Google Sans Text"/>
              </a:rPr>
              <a:t>, el </a:t>
            </a:r>
            <a:r>
              <a:rPr lang="es-MX" b="1" i="0" dirty="0">
                <a:effectLst/>
                <a:latin typeface="Google Sans Text"/>
              </a:rPr>
              <a:t>precio mensual</a:t>
            </a:r>
            <a:r>
              <a:rPr lang="es-MX" b="0" i="0" dirty="0">
                <a:effectLst/>
                <a:latin typeface="Google Sans Text"/>
              </a:rPr>
              <a:t>, el </a:t>
            </a:r>
            <a:r>
              <a:rPr lang="es-MX" b="1" i="0" dirty="0">
                <a:effectLst/>
                <a:latin typeface="Google Sans Text"/>
              </a:rPr>
              <a:t>tipo de servicio de internet</a:t>
            </a:r>
            <a:r>
              <a:rPr lang="es-MX" b="0" i="0" dirty="0">
                <a:effectLst/>
                <a:latin typeface="Google Sans Text"/>
              </a:rPr>
              <a:t>,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0" i="0" dirty="0">
                <a:effectLst/>
                <a:latin typeface="Google Sans Text"/>
              </a:rPr>
              <a:t>el </a:t>
            </a:r>
            <a:r>
              <a:rPr lang="es-MX" b="1" i="0" dirty="0">
                <a:effectLst/>
                <a:latin typeface="Google Sans Text"/>
              </a:rPr>
              <a:t>método de pago</a:t>
            </a:r>
            <a:r>
              <a:rPr lang="es-MX" b="0" i="0" dirty="0">
                <a:effectLst/>
                <a:latin typeface="Google Sans Text"/>
              </a:rPr>
              <a:t> y el </a:t>
            </a:r>
            <a:r>
              <a:rPr lang="es-MX" b="1" i="0" dirty="0">
                <a:effectLst/>
                <a:latin typeface="Google Sans Text"/>
              </a:rPr>
              <a:t>tipo de contrato</a:t>
            </a:r>
            <a:r>
              <a:rPr lang="es-MX" b="0" i="0" dirty="0">
                <a:effectLst/>
                <a:latin typeface="Google Sans Text"/>
              </a:rPr>
              <a:t>.</a:t>
            </a:r>
          </a:p>
          <a:p>
            <a:pPr algn="l">
              <a:buNone/>
            </a:pPr>
            <a:endParaRPr lang="es-MX" b="0" i="0" dirty="0">
              <a:effectLst/>
              <a:latin typeface="Google Sans Text"/>
            </a:endParaRPr>
          </a:p>
          <a:p>
            <a:pPr algn="l">
              <a:buNone/>
            </a:pPr>
            <a:r>
              <a:rPr lang="es-MX" b="0" i="0" dirty="0">
                <a:effectLst/>
                <a:latin typeface="Google Sans Text"/>
              </a:rPr>
              <a:t>Para operación, la </a:t>
            </a:r>
            <a:r>
              <a:rPr lang="es-MX" b="1" i="0" dirty="0">
                <a:effectLst/>
                <a:latin typeface="Google Sans Text"/>
              </a:rPr>
              <a:t>Regresión Logística</a:t>
            </a:r>
            <a:r>
              <a:rPr lang="es-MX" b="0" i="0" dirty="0">
                <a:effectLst/>
                <a:latin typeface="Google Sans Text"/>
              </a:rPr>
              <a:t> se establece como modelo principal por su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1" i="0" dirty="0">
                <a:effectLst/>
                <a:latin typeface="Google Sans Text"/>
              </a:rPr>
              <a:t>balance entre desempeño, estabilidad e interpretabilidad</a:t>
            </a:r>
            <a:r>
              <a:rPr lang="es-MX" b="0" i="0" dirty="0">
                <a:effectLst/>
                <a:latin typeface="Google Sans Text"/>
              </a:rPr>
              <a:t>, mientras que el</a:t>
            </a:r>
            <a:br>
              <a:rPr lang="es-MX" b="0" i="0" dirty="0">
                <a:effectLst/>
                <a:latin typeface="Google Sans Text"/>
              </a:rPr>
            </a:br>
            <a:r>
              <a:rPr lang="es-MX" b="1" i="0" dirty="0" err="1">
                <a:effectLst/>
                <a:latin typeface="Google Sans Text"/>
              </a:rPr>
              <a:t>Random</a:t>
            </a:r>
            <a:r>
              <a:rPr lang="es-MX" b="1" i="0" dirty="0">
                <a:effectLst/>
                <a:latin typeface="Google Sans Text"/>
              </a:rPr>
              <a:t> Forest</a:t>
            </a:r>
            <a:r>
              <a:rPr lang="es-MX" b="0" i="0" dirty="0">
                <a:effectLst/>
                <a:latin typeface="Google Sans Text"/>
              </a:rPr>
              <a:t> complementa la comprensión de relaciones no lineales.</a:t>
            </a:r>
          </a:p>
          <a:p>
            <a:pPr algn="l">
              <a:buNone/>
            </a:pPr>
            <a:endParaRPr lang="es-MX" dirty="0">
              <a:latin typeface="Google Sans Text"/>
            </a:endParaRPr>
          </a:p>
          <a:p>
            <a:pPr algn="l">
              <a:buNone/>
            </a:pPr>
            <a:r>
              <a:rPr lang="es-MX" b="1" i="0" u="sng" dirty="0">
                <a:effectLst/>
                <a:latin typeface="Google Sans Text"/>
              </a:rPr>
              <a:t>Modelo listo para poyar decisiones de retención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1818BC8-3091-D273-CA53-CB050047D378}"/>
              </a:ext>
            </a:extLst>
          </p:cNvPr>
          <p:cNvSpPr txBox="1"/>
          <p:nvPr/>
        </p:nvSpPr>
        <p:spPr>
          <a:xfrm>
            <a:off x="1516166" y="5405275"/>
            <a:ext cx="6100996" cy="671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s-MX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Repositorio</a:t>
            </a:r>
            <a:r>
              <a:rPr lang="es-MX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s-MX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MX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https://github.com/sarahouses/proyecto_telecomx2</a:t>
            </a:r>
            <a:endParaRPr lang="es-MX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142A7D0B-E28A-9FDB-405A-8B13377984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8196" name="Picture 4" descr="Github logo - Free Icon PNG, SVG">
            <a:extLst>
              <a:ext uri="{FF2B5EF4-FFF2-40B4-BE49-F238E27FC236}">
                <a16:creationId xmlns:a16="http://schemas.microsoft.com/office/drawing/2014/main" id="{0817EEA9-B719-B27B-D7BD-32845B132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001" y="5490067"/>
            <a:ext cx="251165" cy="25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18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MX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MX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s-MX" sz="3200" dirty="0"/>
              <a:t>¿Por qué IMPORTA EL CHURN?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MX" sz="1800" dirty="0"/>
              <a:t>La cancelación de clientes impacta directamente los ingresos</a:t>
            </a:r>
          </a:p>
          <a:p>
            <a:pPr rtl="0">
              <a:lnSpc>
                <a:spcPct val="110000"/>
              </a:lnSpc>
            </a:pPr>
            <a:r>
              <a:rPr lang="es-MX" sz="1800" dirty="0"/>
              <a:t>Retener es más barato que adquirir</a:t>
            </a:r>
          </a:p>
          <a:p>
            <a:pPr rtl="0">
              <a:lnSpc>
                <a:spcPct val="110000"/>
              </a:lnSpc>
            </a:pPr>
            <a:r>
              <a:rPr lang="es-MX" sz="1800" dirty="0"/>
              <a:t>EL VERDADERO RETO NO ES SOLO PREDECIR, SI NO DETECTAR A TIEMPO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DD9F5F-D47A-152F-3722-01703A4EE6B2}"/>
              </a:ext>
            </a:extLst>
          </p:cNvPr>
          <p:cNvSpPr txBox="1"/>
          <p:nvPr/>
        </p:nvSpPr>
        <p:spPr>
          <a:xfrm>
            <a:off x="2452876" y="1895931"/>
            <a:ext cx="3471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3600" b="1" dirty="0"/>
              <a:t>OBJETIVO</a:t>
            </a:r>
          </a:p>
        </p:txBody>
      </p:sp>
      <p:pic>
        <p:nvPicPr>
          <p:cNvPr id="1026" name="Picture 2" descr="Objetivo - Iconos gratis de negocio">
            <a:extLst>
              <a:ext uri="{FF2B5EF4-FFF2-40B4-BE49-F238E27FC236}">
                <a16:creationId xmlns:a16="http://schemas.microsoft.com/office/drawing/2014/main" id="{3A081675-A00D-D451-3D74-6B5092CA8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655" y="1354138"/>
            <a:ext cx="1425574" cy="142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0E5D8E1-10E0-66CF-A2C1-97184AC4A0B0}"/>
              </a:ext>
            </a:extLst>
          </p:cNvPr>
          <p:cNvSpPr txBox="1"/>
          <p:nvPr/>
        </p:nvSpPr>
        <p:spPr>
          <a:xfrm>
            <a:off x="2147888" y="3138599"/>
            <a:ext cx="42135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u="sng" dirty="0"/>
              <a:t>Identificar clientes con alto riesgo de </a:t>
            </a:r>
            <a:r>
              <a:rPr lang="es-MX" sz="2800" b="1" u="sng" dirty="0" err="1"/>
              <a:t>churn</a:t>
            </a:r>
            <a:r>
              <a:rPr lang="es-MX" sz="2800" b="1" u="sng" dirty="0"/>
              <a:t> para accionar estrategias de retención.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ACD151-E4D0-49F5-FF99-AE7E8363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DATASET UTILIZADO y variables objetivo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7D63DF-BA59-83E6-6FA1-03C1D8B95838}"/>
              </a:ext>
            </a:extLst>
          </p:cNvPr>
          <p:cNvSpPr txBox="1"/>
          <p:nvPr/>
        </p:nvSpPr>
        <p:spPr>
          <a:xfrm>
            <a:off x="1141413" y="2097088"/>
            <a:ext cx="610099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sz="2400" dirty="0" err="1"/>
              <a:t>Dataset</a:t>
            </a:r>
            <a:r>
              <a:rPr lang="es-MX" sz="2400" dirty="0"/>
              <a:t> tipo </a:t>
            </a:r>
            <a:r>
              <a:rPr lang="es-MX" sz="2400" i="1" dirty="0" err="1"/>
              <a:t>Telco</a:t>
            </a:r>
            <a:r>
              <a:rPr lang="es-MX" sz="2400" i="1" dirty="0"/>
              <a:t> </a:t>
            </a:r>
            <a:r>
              <a:rPr lang="es-MX" sz="2400" i="1" dirty="0" err="1"/>
              <a:t>Churn</a:t>
            </a:r>
            <a:endParaRPr lang="es-MX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Variable objetivo: </a:t>
            </a:r>
            <a:r>
              <a:rPr lang="es-MX" sz="2400" b="1" dirty="0" err="1"/>
              <a:t>Churn</a:t>
            </a:r>
            <a:r>
              <a:rPr lang="es-MX" sz="2400" b="1" dirty="0"/>
              <a:t> (Yes / No)</a:t>
            </a:r>
            <a:endParaRPr lang="es-MX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+7,000 clientes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Variables clave: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Antigüedad (</a:t>
            </a:r>
            <a:r>
              <a:rPr lang="es-MX" sz="2400" dirty="0" err="1"/>
              <a:t>tenure</a:t>
            </a:r>
            <a:r>
              <a:rPr lang="es-MX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Cargos mensuales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Tipo de contrato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Servicios y método de pago</a:t>
            </a:r>
          </a:p>
        </p:txBody>
      </p:sp>
      <p:pic>
        <p:nvPicPr>
          <p:cNvPr id="2050" name="Picture 2" descr="Análisis - Iconos gratis de negocios y finanzas">
            <a:extLst>
              <a:ext uri="{FF2B5EF4-FFF2-40B4-BE49-F238E27FC236}">
                <a16:creationId xmlns:a16="http://schemas.microsoft.com/office/drawing/2014/main" id="{D9615118-04A3-1676-C95D-C2C81F58C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605" y="2298104"/>
            <a:ext cx="2845972" cy="2845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E5BA8-647D-7BF9-CE3A-A0D1EC4C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Preparación de los datos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7A619D2-3410-E084-5068-84A791E2FBB0}"/>
              </a:ext>
            </a:extLst>
          </p:cNvPr>
          <p:cNvSpPr txBox="1"/>
          <p:nvPr/>
        </p:nvSpPr>
        <p:spPr>
          <a:xfrm>
            <a:off x="1141413" y="2334319"/>
            <a:ext cx="61009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MX" sz="2400" b="1" dirty="0"/>
              <a:t>Cómo se prepararon los datos</a:t>
            </a:r>
            <a:endParaRPr lang="es-MX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Limpieza y tratamiento de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 err="1"/>
              <a:t>One-hot</a:t>
            </a:r>
            <a:r>
              <a:rPr lang="es-MX" sz="2400" dirty="0"/>
              <a:t> </a:t>
            </a:r>
            <a:r>
              <a:rPr lang="es-MX" sz="2400" dirty="0" err="1"/>
              <a:t>encoding</a:t>
            </a:r>
            <a:endParaRPr lang="es-MX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Control de multicolinealidad (VIF)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400" dirty="0"/>
              <a:t>Manejo de desbalance de clases</a:t>
            </a:r>
          </a:p>
        </p:txBody>
      </p:sp>
      <p:pic>
        <p:nvPicPr>
          <p:cNvPr id="3078" name="Picture 6" descr="A collection of interconnected icons representing data processing,  analysis, and workflow automation. 54982947 PNG">
            <a:extLst>
              <a:ext uri="{FF2B5EF4-FFF2-40B4-BE49-F238E27FC236}">
                <a16:creationId xmlns:a16="http://schemas.microsoft.com/office/drawing/2014/main" id="{3857D489-3C3F-1B05-7664-407CD3EC8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797" y="1692795"/>
            <a:ext cx="5208614" cy="3472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691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E71E58-8673-A08F-3A09-E71EAA2E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Modelos evaluados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C65514E7-3EF0-1BCF-CBC9-B6320DF69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022327"/>
              </p:ext>
            </p:extLst>
          </p:nvPr>
        </p:nvGraphicFramePr>
        <p:xfrm>
          <a:off x="1351276" y="2097088"/>
          <a:ext cx="8677144" cy="20851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338572">
                  <a:extLst>
                    <a:ext uri="{9D8B030D-6E8A-4147-A177-3AD203B41FA5}">
                      <a16:colId xmlns:a16="http://schemas.microsoft.com/office/drawing/2014/main" val="3223117080"/>
                    </a:ext>
                  </a:extLst>
                </a:gridCol>
                <a:gridCol w="4338572">
                  <a:extLst>
                    <a:ext uri="{9D8B030D-6E8A-4147-A177-3AD203B41FA5}">
                      <a16:colId xmlns:a16="http://schemas.microsoft.com/office/drawing/2014/main" val="2059633444"/>
                    </a:ext>
                  </a:extLst>
                </a:gridCol>
              </a:tblGrid>
              <a:tr h="417034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ROL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559821"/>
                  </a:ext>
                </a:extLst>
              </a:tr>
              <a:tr h="417034">
                <a:tc>
                  <a:txBody>
                    <a:bodyPr/>
                    <a:lstStyle/>
                    <a:p>
                      <a:r>
                        <a:rPr lang="es-MX" dirty="0"/>
                        <a:t>Regresión logística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Modelo final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71047"/>
                  </a:ext>
                </a:extLst>
              </a:tr>
              <a:tr h="417034">
                <a:tc>
                  <a:txBody>
                    <a:bodyPr/>
                    <a:lstStyle/>
                    <a:p>
                      <a:r>
                        <a:rPr lang="es-MX" dirty="0"/>
                        <a:t>SVM lineal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Comparativo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3455252"/>
                  </a:ext>
                </a:extLst>
              </a:tr>
              <a:tr h="417034">
                <a:tc>
                  <a:txBody>
                    <a:bodyPr/>
                    <a:lstStyle/>
                    <a:p>
                      <a:r>
                        <a:rPr lang="es-MX" dirty="0" err="1"/>
                        <a:t>Random</a:t>
                      </a:r>
                      <a:r>
                        <a:rPr lang="es-MX" dirty="0"/>
                        <a:t>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No lineal/interpretación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324435"/>
                  </a:ext>
                </a:extLst>
              </a:tr>
              <a:tr h="417034">
                <a:tc>
                  <a:txBody>
                    <a:bodyPr/>
                    <a:lstStyle/>
                    <a:p>
                      <a:r>
                        <a:rPr lang="es-MX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Benchmark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072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795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58F963-CFBD-CEF0-2C8C-C85C15DD1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 clave: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7C09E5B-1707-88A4-322F-D9505C165F90}"/>
              </a:ext>
            </a:extLst>
          </p:cNvPr>
          <p:cNvSpPr txBox="1"/>
          <p:nvPr/>
        </p:nvSpPr>
        <p:spPr>
          <a:xfrm>
            <a:off x="1341620" y="2097088"/>
            <a:ext cx="61009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MX" sz="2000" b="1" dirty="0"/>
              <a:t>Desempeño del modelo final</a:t>
            </a:r>
            <a:endParaRPr lang="es-MX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000" b="1" dirty="0"/>
              <a:t>ROC-AUC ≈ 0.84</a:t>
            </a:r>
            <a:endParaRPr lang="es-MX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000" b="1" dirty="0" err="1"/>
              <a:t>Recall</a:t>
            </a:r>
            <a:r>
              <a:rPr lang="es-MX" sz="2000" b="1" dirty="0"/>
              <a:t> (</a:t>
            </a:r>
            <a:r>
              <a:rPr lang="es-MX" sz="2000" b="1" dirty="0" err="1"/>
              <a:t>churn</a:t>
            </a:r>
            <a:r>
              <a:rPr lang="es-MX" sz="2000" b="1" dirty="0"/>
              <a:t>) ≈ 0.77</a:t>
            </a:r>
            <a:endParaRPr lang="es-MX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/>
              <a:t>Modelo estable (</a:t>
            </a:r>
            <a:r>
              <a:rPr lang="es-MX" sz="2000" dirty="0" err="1"/>
              <a:t>cross-validation</a:t>
            </a:r>
            <a:r>
              <a:rPr lang="es-MX" sz="2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/>
              <a:t>Balance entre desempeño e interpretabilidad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2000" dirty="0"/>
              <a:t>Base para decisión operativa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4D2D166-E83F-FE72-1B4C-7BB3BEC95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117" y="1671950"/>
            <a:ext cx="4231263" cy="351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08A08A-A335-13A8-4E5F-A74F0FE1C9AC}"/>
              </a:ext>
            </a:extLst>
          </p:cNvPr>
          <p:cNvSpPr txBox="1"/>
          <p:nvPr/>
        </p:nvSpPr>
        <p:spPr>
          <a:xfrm>
            <a:off x="5684250" y="5514650"/>
            <a:ext cx="61009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La curva ROC confirma la capacidad del modelo para distinguir entre clientes que cancelan y los que no, respaldando su uso para la toma de decisiones operativas.</a:t>
            </a:r>
          </a:p>
        </p:txBody>
      </p:sp>
    </p:spTree>
    <p:extLst>
      <p:ext uri="{BB962C8B-B14F-4D97-AF65-F5344CB8AC3E}">
        <p14:creationId xmlns:p14="http://schemas.microsoft.com/office/powerpoint/2010/main" val="3910120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B7285-5C1B-CBAD-0D89-33C6AD47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Threshold</a:t>
            </a:r>
            <a:r>
              <a:rPr lang="es-MX" dirty="0"/>
              <a:t> </a:t>
            </a:r>
            <a:r>
              <a:rPr lang="es-MX" dirty="0" err="1"/>
              <a:t>tuning</a:t>
            </a:r>
            <a:endParaRPr lang="es-MX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0F82FAE-A785-1DDA-169B-D37593CB2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569" y="1844336"/>
            <a:ext cx="5750065" cy="31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B09F5FF-F786-C4EA-AFA0-9184A107FAD6}"/>
              </a:ext>
            </a:extLst>
          </p:cNvPr>
          <p:cNvSpPr txBox="1"/>
          <p:nvPr/>
        </p:nvSpPr>
        <p:spPr>
          <a:xfrm>
            <a:off x="559366" y="2259448"/>
            <a:ext cx="610099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Optimización del umbral de decisión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El </a:t>
            </a:r>
            <a:r>
              <a:rPr lang="es-MX" dirty="0" err="1"/>
              <a:t>threshold</a:t>
            </a:r>
            <a:r>
              <a:rPr lang="es-MX" dirty="0"/>
              <a:t> default (0.5) no siempre es óptimo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Se evaluó el </a:t>
            </a:r>
            <a:r>
              <a:rPr lang="es-MX" dirty="0" err="1"/>
              <a:t>trade</a:t>
            </a:r>
            <a:r>
              <a:rPr lang="es-MX" dirty="0"/>
              <a:t>-off entre </a:t>
            </a:r>
            <a:r>
              <a:rPr lang="es-MX" i="1" dirty="0" err="1"/>
              <a:t>Precision</a:t>
            </a:r>
            <a:r>
              <a:rPr lang="es-MX" dirty="0"/>
              <a:t> y </a:t>
            </a:r>
            <a:r>
              <a:rPr lang="es-MX" i="1" dirty="0" err="1"/>
              <a:t>Recall</a:t>
            </a: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 err="1"/>
              <a:t>Threshold</a:t>
            </a:r>
            <a:r>
              <a:rPr lang="es-MX" b="1" dirty="0"/>
              <a:t> seleccionado: 0.55</a:t>
            </a:r>
          </a:p>
          <a:p>
            <a:pPr>
              <a:buFont typeface="Arial" panose="020B0604020202020204" pitchFamily="34" charset="0"/>
              <a:buChar char="•"/>
            </a:pPr>
            <a:endParaRPr lang="es-MX" b="1" dirty="0"/>
          </a:p>
          <a:p>
            <a:pPr>
              <a:buFont typeface="Arial" panose="020B0604020202020204" pitchFamily="34" charset="0"/>
              <a:buChar char="•"/>
            </a:pPr>
            <a:endParaRPr lang="es-MX" dirty="0"/>
          </a:p>
          <a:p>
            <a:pPr>
              <a:buNone/>
            </a:pPr>
            <a:r>
              <a:rPr lang="es-MX" sz="2000" b="1" dirty="0"/>
              <a:t>Impacto operativo</a:t>
            </a:r>
            <a:endParaRPr lang="es-MX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 err="1"/>
              <a:t>Recall</a:t>
            </a:r>
            <a:r>
              <a:rPr lang="es-MX" dirty="0"/>
              <a:t> (</a:t>
            </a:r>
            <a:r>
              <a:rPr lang="es-MX" dirty="0" err="1"/>
              <a:t>churn</a:t>
            </a:r>
            <a:r>
              <a:rPr lang="es-MX" dirty="0"/>
              <a:t>) ≈ 0.79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 err="1"/>
              <a:t>Precision</a:t>
            </a:r>
            <a:r>
              <a:rPr lang="es-MX" dirty="0"/>
              <a:t> ≈ 0.51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Enfoque en detección temprana de </a:t>
            </a:r>
            <a:r>
              <a:rPr lang="es-MX" dirty="0" err="1"/>
              <a:t>churn</a:t>
            </a:r>
            <a:endParaRPr lang="es-MX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C38E59F-8DEB-5C3B-74E1-FA237B311C86}"/>
              </a:ext>
            </a:extLst>
          </p:cNvPr>
          <p:cNvSpPr txBox="1"/>
          <p:nvPr/>
        </p:nvSpPr>
        <p:spPr>
          <a:xfrm>
            <a:off x="884421" y="5839371"/>
            <a:ext cx="107482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000" b="1" u="sng" dirty="0"/>
              <a:t>Se prioriza la captura de clientes en riesgo, aceptando falsos positivos como costo de retención.</a:t>
            </a:r>
          </a:p>
        </p:txBody>
      </p:sp>
    </p:spTree>
    <p:extLst>
      <p:ext uri="{BB962C8B-B14F-4D97-AF65-F5344CB8AC3E}">
        <p14:creationId xmlns:p14="http://schemas.microsoft.com/office/powerpoint/2010/main" val="3619203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E2A28-9B09-28EA-10DF-8B25C31A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Resultados:</a:t>
            </a:r>
            <a:br>
              <a:rPr lang="es-MX" dirty="0"/>
            </a:br>
            <a:r>
              <a:rPr lang="es-MX" b="1" dirty="0"/>
              <a:t>Factores que influyen en el </a:t>
            </a:r>
            <a:r>
              <a:rPr lang="es-MX" b="1" dirty="0" err="1"/>
              <a:t>churn</a:t>
            </a:r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1622C13-0816-B2F0-B434-BFE86EB86407}"/>
              </a:ext>
            </a:extLst>
          </p:cNvPr>
          <p:cNvSpPr txBox="1"/>
          <p:nvPr/>
        </p:nvSpPr>
        <p:spPr>
          <a:xfrm>
            <a:off x="352269" y="2393302"/>
            <a:ext cx="610099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🔺 </a:t>
            </a:r>
            <a:r>
              <a:rPr lang="es-MX" b="1" dirty="0"/>
              <a:t>Mayor riesgo</a:t>
            </a:r>
            <a:endParaRPr lang="es-MX" dirty="0"/>
          </a:p>
          <a:p>
            <a:r>
              <a:rPr lang="es-MX" b="1" dirty="0" err="1"/>
              <a:t>Tenure</a:t>
            </a:r>
            <a:r>
              <a:rPr lang="es-MX" b="1" dirty="0"/>
              <a:t> bajo</a:t>
            </a:r>
            <a:br>
              <a:rPr lang="es-MX" dirty="0"/>
            </a:br>
            <a:r>
              <a:rPr lang="es-MX" dirty="0"/>
              <a:t>Clientes nuevos presentan mayor probabilidad de cancelar.</a:t>
            </a:r>
          </a:p>
          <a:p>
            <a:r>
              <a:rPr lang="es-MX" b="1" dirty="0"/>
              <a:t>Altos cargos mensuales</a:t>
            </a:r>
            <a:br>
              <a:rPr lang="es-MX" dirty="0"/>
            </a:br>
            <a:r>
              <a:rPr lang="es-MX" dirty="0"/>
              <a:t>Sensibilidad al precio, especialmente en etapas tempranas.</a:t>
            </a:r>
          </a:p>
          <a:p>
            <a:r>
              <a:rPr lang="es-MX" b="1" dirty="0"/>
              <a:t>Servicio de fibra óptica</a:t>
            </a:r>
            <a:br>
              <a:rPr lang="es-MX" dirty="0"/>
            </a:br>
            <a:r>
              <a:rPr lang="es-MX" dirty="0"/>
              <a:t>Asociado a mayor </a:t>
            </a:r>
            <a:r>
              <a:rPr lang="es-MX" dirty="0" err="1"/>
              <a:t>churn</a:t>
            </a:r>
            <a:r>
              <a:rPr lang="es-MX" dirty="0"/>
              <a:t> en combinación con cargos altos.</a:t>
            </a:r>
          </a:p>
          <a:p>
            <a:r>
              <a:rPr lang="es-MX" b="1" dirty="0"/>
              <a:t>Pago con Electronic </a:t>
            </a:r>
            <a:r>
              <a:rPr lang="es-MX" b="1" dirty="0" err="1"/>
              <a:t>Check</a:t>
            </a:r>
            <a:br>
              <a:rPr lang="es-MX" dirty="0"/>
            </a:br>
            <a:r>
              <a:rPr lang="es-MX" dirty="0"/>
              <a:t>Indicador de fricción o menor compromiso con el servicio.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86C3A1C-DBB8-EF0C-0A9C-30B04EB007B4}"/>
              </a:ext>
            </a:extLst>
          </p:cNvPr>
          <p:cNvSpPr txBox="1"/>
          <p:nvPr/>
        </p:nvSpPr>
        <p:spPr>
          <a:xfrm>
            <a:off x="6094412" y="2413337"/>
            <a:ext cx="610099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🔻 </a:t>
            </a:r>
            <a:r>
              <a:rPr lang="es-MX" b="1" dirty="0"/>
              <a:t>Factores protectores</a:t>
            </a:r>
            <a:endParaRPr lang="es-MX" dirty="0"/>
          </a:p>
          <a:p>
            <a:r>
              <a:rPr lang="es-MX" b="1" dirty="0"/>
              <a:t>Contratos de largo plazo (1–2 años)</a:t>
            </a:r>
            <a:br>
              <a:rPr lang="es-MX" dirty="0"/>
            </a:br>
            <a:r>
              <a:rPr lang="es-MX" dirty="0"/>
              <a:t>Reducen significativamente la probabilidad de </a:t>
            </a:r>
            <a:r>
              <a:rPr lang="es-MX" dirty="0" err="1"/>
              <a:t>churn</a:t>
            </a:r>
            <a:r>
              <a:rPr lang="es-MX" dirty="0"/>
              <a:t>.</a:t>
            </a:r>
          </a:p>
          <a:p>
            <a:r>
              <a:rPr lang="es-MX" b="1" dirty="0"/>
              <a:t>Servicios adicionales (</a:t>
            </a:r>
            <a:r>
              <a:rPr lang="es-MX" b="1" dirty="0" err="1"/>
              <a:t>Tech</a:t>
            </a:r>
            <a:r>
              <a:rPr lang="es-MX" b="1" dirty="0"/>
              <a:t> </a:t>
            </a:r>
            <a:r>
              <a:rPr lang="es-MX" b="1" dirty="0" err="1"/>
              <a:t>Support</a:t>
            </a:r>
            <a:r>
              <a:rPr lang="es-MX" b="1" dirty="0"/>
              <a:t> / Security)</a:t>
            </a:r>
            <a:br>
              <a:rPr lang="es-MX" dirty="0"/>
            </a:br>
            <a:r>
              <a:rPr lang="es-MX" dirty="0"/>
              <a:t>Incrementan el </a:t>
            </a:r>
            <a:r>
              <a:rPr lang="es-MX" dirty="0" err="1"/>
              <a:t>engagement</a:t>
            </a:r>
            <a:r>
              <a:rPr lang="es-MX" dirty="0"/>
              <a:t> del cliente.</a:t>
            </a:r>
          </a:p>
          <a:p>
            <a:r>
              <a:rPr lang="es-MX" b="1" dirty="0"/>
              <a:t>Mayor antigüedad (</a:t>
            </a:r>
            <a:r>
              <a:rPr lang="es-MX" b="1" dirty="0" err="1"/>
              <a:t>tenure</a:t>
            </a:r>
            <a:r>
              <a:rPr lang="es-MX" b="1" dirty="0"/>
              <a:t> alto)</a:t>
            </a:r>
            <a:br>
              <a:rPr lang="es-MX" dirty="0"/>
            </a:br>
            <a:r>
              <a:rPr lang="es-MX" dirty="0"/>
              <a:t>Clientes consolidados tienden a permanecer.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C72452D-DF39-AD7C-85D5-4ACABE688771}"/>
              </a:ext>
            </a:extLst>
          </p:cNvPr>
          <p:cNvSpPr txBox="1"/>
          <p:nvPr/>
        </p:nvSpPr>
        <p:spPr>
          <a:xfrm>
            <a:off x="6306771" y="4833209"/>
            <a:ext cx="4740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1" u="sng" dirty="0"/>
              <a:t>Los factores más influyentes combinan antigüedad del cliente, precio y nivel de compromiso con el servicio.</a:t>
            </a:r>
          </a:p>
        </p:txBody>
      </p:sp>
    </p:spTree>
    <p:extLst>
      <p:ext uri="{BB962C8B-B14F-4D97-AF65-F5344CB8AC3E}">
        <p14:creationId xmlns:p14="http://schemas.microsoft.com/office/powerpoint/2010/main" val="3130573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7A312-FCC6-5FC1-A0CF-FBD33DDF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Interpretabilidad</a:t>
            </a:r>
            <a:br>
              <a:rPr lang="es-MX" dirty="0"/>
            </a:br>
            <a:endParaRPr lang="es-MX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0441382-6E4E-B3B3-F420-D82DE6BAF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113" y="1820739"/>
            <a:ext cx="4631727" cy="307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16B35B5-A26D-6B08-0194-38318DE58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1754525"/>
            <a:ext cx="4831489" cy="3202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4B26B51-044E-0467-5D4B-5BD986703322}"/>
              </a:ext>
            </a:extLst>
          </p:cNvPr>
          <p:cNvSpPr txBox="1"/>
          <p:nvPr/>
        </p:nvSpPr>
        <p:spPr>
          <a:xfrm>
            <a:off x="1566472" y="5152295"/>
            <a:ext cx="79672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dirty="0"/>
              <a:t>Consenso entre enfoques:</a:t>
            </a:r>
            <a:br>
              <a:rPr lang="es-MX" dirty="0"/>
            </a:br>
            <a:r>
              <a:rPr lang="es-MX" dirty="0"/>
              <a:t>Tanto los coeficientes de la regresión logística como la </a:t>
            </a:r>
            <a:r>
              <a:rPr lang="es-MX" i="1" dirty="0" err="1"/>
              <a:t>Permutation</a:t>
            </a:r>
            <a:r>
              <a:rPr lang="es-MX" i="1" dirty="0"/>
              <a:t> </a:t>
            </a:r>
            <a:r>
              <a:rPr lang="es-MX" i="1" dirty="0" err="1"/>
              <a:t>Importance</a:t>
            </a:r>
            <a:r>
              <a:rPr lang="es-MX" dirty="0"/>
              <a:t> coinciden en que la </a:t>
            </a:r>
            <a:r>
              <a:rPr lang="es-MX" b="1" dirty="0"/>
              <a:t>antigüedad del cliente (</a:t>
            </a:r>
            <a:r>
              <a:rPr lang="es-MX" b="1" dirty="0" err="1"/>
              <a:t>tenure</a:t>
            </a:r>
            <a:r>
              <a:rPr lang="es-MX" b="1" dirty="0"/>
              <a:t>)</a:t>
            </a:r>
            <a:r>
              <a:rPr lang="es-MX" dirty="0"/>
              <a:t>, el </a:t>
            </a:r>
            <a:r>
              <a:rPr lang="es-MX" b="1" dirty="0"/>
              <a:t>tipo de contrato</a:t>
            </a:r>
            <a:r>
              <a:rPr lang="es-MX" dirty="0"/>
              <a:t>, el </a:t>
            </a:r>
            <a:r>
              <a:rPr lang="es-MX" b="1" dirty="0"/>
              <a:t>precio</a:t>
            </a:r>
            <a:r>
              <a:rPr lang="es-MX" dirty="0"/>
              <a:t> y los </a:t>
            </a:r>
            <a:r>
              <a:rPr lang="es-MX" b="1" dirty="0"/>
              <a:t>servicios adicionales</a:t>
            </a:r>
            <a:r>
              <a:rPr lang="es-MX" dirty="0"/>
              <a:t> son los principales factores que influyen en el </a:t>
            </a:r>
            <a:r>
              <a:rPr lang="es-MX" dirty="0" err="1"/>
              <a:t>churn</a:t>
            </a:r>
            <a:r>
              <a:rPr lang="es-MX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5089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5_TF45165253" id="{04A10C17-0752-400A-8DBD-2B42C561A466}" vid="{A0F69337-8CE4-444A-9421-6226BEF9DF16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657</TotalTime>
  <Words>699</Words>
  <Application>Microsoft Office PowerPoint</Application>
  <PresentationFormat>Panorámica</PresentationFormat>
  <Paragraphs>92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Google Sans Text</vt:lpstr>
      <vt:lpstr>Tw Cen MT</vt:lpstr>
      <vt:lpstr>Circuito</vt:lpstr>
      <vt:lpstr>Diseño personalizado</vt:lpstr>
      <vt:lpstr>Prevención de Evasión (CHURN) </vt:lpstr>
      <vt:lpstr>¿Por qué IMPORTA EL CHURN?</vt:lpstr>
      <vt:lpstr>DATASET UTILIZADO y variables objetivo</vt:lpstr>
      <vt:lpstr>Preparación de los datos</vt:lpstr>
      <vt:lpstr>Modelos evaluados</vt:lpstr>
      <vt:lpstr>Resultados clave:</vt:lpstr>
      <vt:lpstr>Threshold tuning</vt:lpstr>
      <vt:lpstr>Resultados: Factores que influyen en el churn</vt:lpstr>
      <vt:lpstr>Interpretabilidad </vt:lpstr>
      <vt:lpstr>Recomendaciones de negocio</vt:lpstr>
      <vt:lpstr>Presentación de PowerPoint</vt:lpstr>
      <vt:lpstr>CIERRE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Cantú Casas</dc:creator>
  <cp:lastModifiedBy>Sara Cantú Casas</cp:lastModifiedBy>
  <cp:revision>1</cp:revision>
  <dcterms:created xsi:type="dcterms:W3CDTF">2025-12-30T17:06:33Z</dcterms:created>
  <dcterms:modified xsi:type="dcterms:W3CDTF">2025-12-31T04:04:02Z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